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82" r:id="rId4"/>
    <p:sldId id="283" r:id="rId5"/>
    <p:sldId id="260" r:id="rId6"/>
    <p:sldId id="278" r:id="rId7"/>
    <p:sldId id="279" r:id="rId8"/>
    <p:sldId id="264" r:id="rId9"/>
    <p:sldId id="266" r:id="rId10"/>
    <p:sldId id="281" r:id="rId11"/>
    <p:sldId id="272" r:id="rId12"/>
    <p:sldId id="273" r:id="rId13"/>
    <p:sldId id="274" r:id="rId14"/>
    <p:sldId id="27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8E719-90A5-4AE8-8E9B-C2299311D752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68E564-D5F7-46C4-A440-30832B4025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978E719-90A5-4AE8-8E9B-C2299311D752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968E564-D5F7-46C4-A440-30832B4025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8E719-90A5-4AE8-8E9B-C2299311D752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8E564-D5F7-46C4-A440-30832B4025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8E719-90A5-4AE8-8E9B-C2299311D752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8E564-D5F7-46C4-A440-30832B4025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8E564-D5F7-46C4-A440-30832B4025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8E719-90A5-4AE8-8E9B-C2299311D752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8E719-90A5-4AE8-8E9B-C2299311D752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8E564-D5F7-46C4-A440-30832B4025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8E719-90A5-4AE8-8E9B-C2299311D752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8E564-D5F7-46C4-A440-30832B4025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978E719-90A5-4AE8-8E9B-C2299311D752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968E564-D5F7-46C4-A440-30832B4025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8E719-90A5-4AE8-8E9B-C2299311D752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68E564-D5F7-46C4-A440-30832B4025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8E719-90A5-4AE8-8E9B-C2299311D752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8E564-D5F7-46C4-A440-30832B4025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8E719-90A5-4AE8-8E9B-C2299311D752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8E564-D5F7-46C4-A440-30832B4025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978E719-90A5-4AE8-8E9B-C2299311D752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968E564-D5F7-46C4-A440-30832B4025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29158" y="4500570"/>
            <a:ext cx="4214842" cy="1066792"/>
          </a:xfrm>
        </p:spPr>
        <p:txBody>
          <a:bodyPr>
            <a:normAutofit/>
          </a:bodyPr>
          <a:lstStyle/>
          <a:p>
            <a:r>
              <a:rPr lang="ru-RU" dirty="0" smtClean="0"/>
              <a:t>Ружейникова Н.А.</a:t>
            </a:r>
          </a:p>
          <a:p>
            <a:r>
              <a:rPr lang="ru-RU" dirty="0" smtClean="0"/>
              <a:t>МБОУ «</a:t>
            </a:r>
            <a:r>
              <a:rPr lang="ru-RU" dirty="0" err="1" smtClean="0"/>
              <a:t>Беловская</a:t>
            </a:r>
            <a:r>
              <a:rPr lang="ru-RU" dirty="0" smtClean="0"/>
              <a:t> СОШ»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7200" dirty="0" smtClean="0">
                <a:solidFill>
                  <a:srgbClr val="7030A0"/>
                </a:solidFill>
              </a:rPr>
              <a:t>Химическая промышленность России</a:t>
            </a:r>
            <a:endParaRPr lang="ru-RU" sz="7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2984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FFFF00"/>
                </a:solidFill>
              </a:rPr>
              <a:t>Значение  химической промышленности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14282" y="1142984"/>
            <a:ext cx="4302854" cy="5357850"/>
          </a:xfrm>
        </p:spPr>
        <p:txBody>
          <a:bodyPr>
            <a:normAutofit lnSpcReduction="10000"/>
          </a:bodyPr>
          <a:lstStyle/>
          <a:p>
            <a:pPr lvl="1"/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72000" y="1142984"/>
            <a:ext cx="4214842" cy="528641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Определяет инновационное  прогрессивное развитие хозяйства.</a:t>
            </a:r>
          </a:p>
          <a:p>
            <a:r>
              <a:rPr lang="ru-RU" dirty="0" smtClean="0"/>
              <a:t>Создаёт новые продукты каждодневного пользования, в том числе и бытовую химию, утилизирует  отходы, производит  химизацию производственного процесса,  является базой  сельского хозяйства.</a:t>
            </a:r>
            <a:endParaRPr lang="ru-RU" dirty="0"/>
          </a:p>
        </p:txBody>
      </p:sp>
      <p:pic>
        <p:nvPicPr>
          <p:cNvPr id="7" name="Рисунок 6" descr="http://svpressa.ru/photo/50996-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142984"/>
            <a:ext cx="4143404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№ 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Химическая промышленность отличается от  других отраслей рядом особенностей. Самостоятельно работая с текстом учебника (стр.176), выявите 3 особенности химической промышленности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Picture 6" descr="C:\Documents and Settings\Ученик 06\Рабочий стол\ПОРТФ\со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710081">
            <a:off x="6643702" y="500042"/>
            <a:ext cx="1719258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Documents and Settings\Ученик 06\Рабочий стол\ПОРТФ\со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58" y="285728"/>
            <a:ext cx="1313901" cy="118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42844" y="1500174"/>
            <a:ext cx="871543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dirty="0" smtClean="0"/>
              <a:t>1.Химическая промышленность создает новые материалы с заданными свойствами, которые позволяют экономить сырье и труд людей.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2.Химическая промышленность имеет обширную сырьевую базу (</a:t>
            </a:r>
            <a:r>
              <a:rPr lang="ru-RU" sz="2800" dirty="0" err="1" smtClean="0"/>
              <a:t>п</a:t>
            </a:r>
            <a:r>
              <a:rPr lang="ru-RU" sz="2800" dirty="0" smtClean="0"/>
              <a:t>/и, вода, воздух, древесина). Один продукт можно получить из разных видов сырья.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3.Химическая промышленность дает возможность комплексной переработки сырья и получения разнообразной продукции.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00167" y="285728"/>
            <a:ext cx="42188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FFFF00"/>
                </a:solidFill>
              </a:rPr>
              <a:t>Правильные ответы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282" y="1214422"/>
            <a:ext cx="8715436" cy="53578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Отраслевой состав химической промышленности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8596" y="1428736"/>
            <a:ext cx="1643074" cy="1428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 горная химия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71736" y="1428736"/>
            <a:ext cx="1714512" cy="1428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Основная химия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14876" y="1428736"/>
            <a:ext cx="1714512" cy="1428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Химия органического синтеза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58016" y="1428736"/>
            <a:ext cx="1785950" cy="15001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Тонкая химия</a:t>
            </a:r>
            <a:endParaRPr lang="ru-RU" sz="2800" dirty="0">
              <a:solidFill>
                <a:srgbClr val="FF0000"/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rot="5400000">
            <a:off x="1071538" y="307181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3214678" y="307181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5400000">
            <a:off x="5358612" y="3071810"/>
            <a:ext cx="284958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Стрелка вниз 25"/>
          <p:cNvSpPr/>
          <p:nvPr/>
        </p:nvSpPr>
        <p:spPr>
          <a:xfrm>
            <a:off x="928662" y="2857496"/>
            <a:ext cx="484632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3143240" y="2857496"/>
            <a:ext cx="484632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>
            <a:off x="5286380" y="2857496"/>
            <a:ext cx="484632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>
            <a:off x="7500958" y="2928934"/>
            <a:ext cx="484632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285720" y="3429000"/>
            <a:ext cx="1857388" cy="30718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FFFF00"/>
                </a:solidFill>
              </a:rPr>
              <a:t>Добыча </a:t>
            </a:r>
            <a:r>
              <a:rPr lang="ru-RU" sz="2000" dirty="0" err="1" smtClean="0">
                <a:solidFill>
                  <a:srgbClr val="FFFF00"/>
                </a:solidFill>
              </a:rPr>
              <a:t>горнохимического</a:t>
            </a:r>
            <a:r>
              <a:rPr lang="ru-RU" sz="2000" dirty="0" smtClean="0">
                <a:solidFill>
                  <a:srgbClr val="FFFF00"/>
                </a:solidFill>
              </a:rPr>
              <a:t> сырья: </a:t>
            </a:r>
          </a:p>
          <a:p>
            <a:pPr algn="ctr"/>
            <a:r>
              <a:rPr lang="ru-RU" sz="2000" dirty="0" smtClean="0">
                <a:solidFill>
                  <a:srgbClr val="FFFF00"/>
                </a:solidFill>
              </a:rPr>
              <a:t>Соли,</a:t>
            </a:r>
          </a:p>
          <a:p>
            <a:pPr algn="ctr"/>
            <a:r>
              <a:rPr lang="ru-RU" sz="2000" dirty="0" smtClean="0">
                <a:solidFill>
                  <a:srgbClr val="FFFF00"/>
                </a:solidFill>
              </a:rPr>
              <a:t>Серы,</a:t>
            </a:r>
          </a:p>
          <a:p>
            <a:pPr algn="ctr"/>
            <a:r>
              <a:rPr lang="ru-RU" sz="2000" dirty="0" smtClean="0">
                <a:solidFill>
                  <a:srgbClr val="FFFF00"/>
                </a:solidFill>
              </a:rPr>
              <a:t>Фосфоритов,</a:t>
            </a:r>
          </a:p>
          <a:p>
            <a:pPr algn="ctr"/>
            <a:r>
              <a:rPr lang="ru-RU" sz="2000" dirty="0" smtClean="0">
                <a:solidFill>
                  <a:srgbClr val="FFFF00"/>
                </a:solidFill>
              </a:rPr>
              <a:t>Апатитов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428860" y="3429000"/>
            <a:ext cx="1857388" cy="30718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FF00"/>
                </a:solidFill>
              </a:rPr>
              <a:t>Производство : </a:t>
            </a:r>
          </a:p>
          <a:p>
            <a:pPr algn="ctr"/>
            <a:r>
              <a:rPr lang="ru-RU" sz="2400" dirty="0" smtClean="0">
                <a:solidFill>
                  <a:srgbClr val="FFFF00"/>
                </a:solidFill>
              </a:rPr>
              <a:t>Кислот,</a:t>
            </a:r>
          </a:p>
          <a:p>
            <a:pPr algn="ctr"/>
            <a:r>
              <a:rPr lang="ru-RU" sz="2400" dirty="0" smtClean="0">
                <a:solidFill>
                  <a:srgbClr val="FFFF00"/>
                </a:solidFill>
              </a:rPr>
              <a:t>Солей,</a:t>
            </a:r>
          </a:p>
          <a:p>
            <a:pPr algn="ctr"/>
            <a:r>
              <a:rPr lang="ru-RU" sz="2400" dirty="0" smtClean="0">
                <a:solidFill>
                  <a:srgbClr val="FFFF00"/>
                </a:solidFill>
              </a:rPr>
              <a:t>Щелочей,</a:t>
            </a:r>
          </a:p>
          <a:p>
            <a:pPr algn="ctr"/>
            <a:r>
              <a:rPr lang="ru-RU" sz="2400" dirty="0" smtClean="0">
                <a:solidFill>
                  <a:srgbClr val="FFFF00"/>
                </a:solidFill>
              </a:rPr>
              <a:t>Минеральных удобрений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572000" y="3429000"/>
            <a:ext cx="2071702" cy="30718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Производство:</a:t>
            </a:r>
          </a:p>
          <a:p>
            <a:pPr algn="ctr"/>
            <a:r>
              <a:rPr lang="ru-RU" dirty="0" smtClean="0">
                <a:solidFill>
                  <a:srgbClr val="FFFF00"/>
                </a:solidFill>
              </a:rPr>
              <a:t>Пластмасс,</a:t>
            </a:r>
          </a:p>
          <a:p>
            <a:pPr algn="ctr"/>
            <a:r>
              <a:rPr lang="ru-RU" dirty="0" smtClean="0">
                <a:solidFill>
                  <a:srgbClr val="FFFF00"/>
                </a:solidFill>
              </a:rPr>
              <a:t>Спиртов,</a:t>
            </a:r>
          </a:p>
          <a:p>
            <a:pPr algn="ctr"/>
            <a:r>
              <a:rPr lang="ru-RU" dirty="0" smtClean="0">
                <a:solidFill>
                  <a:srgbClr val="FFFF00"/>
                </a:solidFill>
              </a:rPr>
              <a:t>Органических кислот,</a:t>
            </a:r>
          </a:p>
          <a:p>
            <a:pPr algn="ctr"/>
            <a:r>
              <a:rPr lang="ru-RU" dirty="0" smtClean="0">
                <a:solidFill>
                  <a:srgbClr val="FFFF00"/>
                </a:solidFill>
              </a:rPr>
              <a:t>Синтетического каучука,</a:t>
            </a:r>
          </a:p>
          <a:p>
            <a:pPr algn="ctr"/>
            <a:r>
              <a:rPr lang="ru-RU" dirty="0" smtClean="0">
                <a:solidFill>
                  <a:srgbClr val="FFFF00"/>
                </a:solidFill>
              </a:rPr>
              <a:t>Искусственных и синтетических волокон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000892" y="3500438"/>
            <a:ext cx="1785950" cy="3000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FF00"/>
                </a:solidFill>
              </a:rPr>
              <a:t>Фармацевтика,</a:t>
            </a:r>
          </a:p>
          <a:p>
            <a:pPr algn="ctr"/>
            <a:r>
              <a:rPr lang="ru-RU" sz="2400" dirty="0" smtClean="0">
                <a:solidFill>
                  <a:srgbClr val="FFFF00"/>
                </a:solidFill>
              </a:rPr>
              <a:t>Фотохимия,</a:t>
            </a:r>
          </a:p>
          <a:p>
            <a:pPr algn="ctr"/>
            <a:r>
              <a:rPr lang="ru-RU" sz="2400" dirty="0" smtClean="0">
                <a:solidFill>
                  <a:srgbClr val="FFFF00"/>
                </a:solidFill>
              </a:rPr>
              <a:t>Бытовая химия,</a:t>
            </a:r>
          </a:p>
          <a:p>
            <a:pPr algn="ctr"/>
            <a:r>
              <a:rPr lang="ru-RU" sz="2400" dirty="0">
                <a:solidFill>
                  <a:srgbClr val="FFFF00"/>
                </a:solidFill>
              </a:rPr>
              <a:t>П</a:t>
            </a:r>
            <a:r>
              <a:rPr lang="ru-RU" sz="2400" dirty="0" smtClean="0">
                <a:solidFill>
                  <a:srgbClr val="FFFF00"/>
                </a:solidFill>
              </a:rPr>
              <a:t>арфюмерия</a:t>
            </a:r>
            <a:endParaRPr lang="ru-RU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1000108"/>
            <a:ext cx="8401080" cy="5572164"/>
          </a:xfrm>
        </p:spPr>
        <p:txBody>
          <a:bodyPr/>
          <a:lstStyle/>
          <a:p>
            <a:r>
              <a:rPr lang="ru-RU" dirty="0" smtClean="0"/>
              <a:t>            - нефть                 - газ                - калийная соль </a:t>
            </a:r>
          </a:p>
          <a:p>
            <a:endParaRPr lang="ru-RU" dirty="0" smtClean="0"/>
          </a:p>
          <a:p>
            <a:r>
              <a:rPr lang="ru-RU" dirty="0" smtClean="0"/>
              <a:t>         _ - фосфориты              -апатиты              - сера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-            - глауберова соль                  - поваренная соль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- селитра                - магнезит                - графит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FFFF00"/>
                </a:solidFill>
              </a:rPr>
              <a:t>Сырьё для химической промышленности</a:t>
            </a:r>
            <a:endParaRPr lang="ru-RU" sz="3200" dirty="0">
              <a:solidFill>
                <a:srgbClr val="FFFF00"/>
              </a:solidFill>
            </a:endParaRPr>
          </a:p>
        </p:txBody>
      </p:sp>
      <p:pic>
        <p:nvPicPr>
          <p:cNvPr id="4" name="Рисунок 3" descr="Скачать изображения для начальной школы в 4 классе. Учебная программа общеобразовательной школы; изображения к разделу Символы и знаки; к детским образовательным flash играм, урокам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000108"/>
            <a:ext cx="951230" cy="716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Картинки для начальной школы в 4 классе. Учебная программа общеобразовательной школы; изображения к разделу Символы и знаки; к детским играм для уроков природоведения и окружающего мира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1000108"/>
            <a:ext cx="951230" cy="716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Бесплатные рисунки для начальной школы в 4 классе. Учебная программа общеобразовательной школы; изображения к разделу Символы и знаки; картинки к интерактивным урокам, flash-тестам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1000108"/>
            <a:ext cx="951230" cy="716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Картинки  для средней и старшей школы. Учебная программа общеобразовательной школы; изображения к разделу Символы и знаки; к авторским презентациям, флеш играм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1928802"/>
            <a:ext cx="951230" cy="716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Картинки для начальной школы в 4 классе. Учебная программа общеобразовательной школы; изображения к разделу Символы и знаки; картинки к интерактивным урокам, flash-тестам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43306" y="1928802"/>
            <a:ext cx="951230" cy="716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Бесплатные картинки  для средней и старшей школы. Учебная программа общеобразовательной школы; изображения к разделу Символы и знаки; к детским образовательным flash играм, урокам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15074" y="1928802"/>
            <a:ext cx="951230" cy="716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Наглядные материалы  для средней и старшей школы. Учебная программа общеобразовательной школы; изображения к разделу Символы и знаки; картинки к интерактивным урокам, flash-тестам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1472" y="3000372"/>
            <a:ext cx="951230" cy="716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Бесплатные рисунки для начальной школы в 4 классе. Учебная программа общеобразовательной школы; изображения к разделу Символы и знаки; к детским образовательным flash играм, урокам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86248" y="2928934"/>
            <a:ext cx="1278843" cy="963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Скачать картинки  для средней и старшей школы. Учебная программа общеобразовательной школы; изображения к разделу Символы и знаки; к авторским презентациям, флеш играм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71472" y="4071942"/>
            <a:ext cx="928694" cy="716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Бесплатные изображения  для средней и старшей школы. Учебная программа общеобразовательной школы; изображения к разделу Символы и знаки; к детским играм для уроков природоведения и окружающего мира"/>
          <p:cNvPicPr/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214678" y="4143380"/>
            <a:ext cx="951230" cy="716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Скачать изображения  для средней и старшей школы. Учебная программа общеобразовательной школы; изображения к разделу Символы и знаки; фото-ответы к авторским flash играм, презентациям"/>
          <p:cNvPicPr/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072198" y="4214818"/>
            <a:ext cx="951230" cy="716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Бесплатные картинки  для средней и старшей школы. Учебная программа общеобразовательной школы; изображения к разделу Символы и знаки; к детским образовательным flash играм, урокам"/>
          <p:cNvPicPr/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42910" y="5143512"/>
            <a:ext cx="951230" cy="716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 rot="10800000" flipV="1">
            <a:off x="1714480" y="5289777"/>
            <a:ext cx="857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асбест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/>
              <a:t>1. Сырьевой</a:t>
            </a:r>
          </a:p>
          <a:p>
            <a:pPr algn="ctr"/>
            <a:r>
              <a:rPr lang="ru-RU" sz="6000" dirty="0" smtClean="0"/>
              <a:t>2. Энергетический</a:t>
            </a:r>
          </a:p>
          <a:p>
            <a:pPr algn="ctr"/>
            <a:r>
              <a:rPr lang="ru-RU" sz="6000" dirty="0" smtClean="0"/>
              <a:t>3. Потребительский</a:t>
            </a:r>
          </a:p>
          <a:p>
            <a:pPr algn="ctr"/>
            <a:r>
              <a:rPr lang="ru-RU" sz="6000" dirty="0" smtClean="0"/>
              <a:t>4 Экологический</a:t>
            </a:r>
            <a:endParaRPr lang="ru-RU" sz="6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Факторы  размещения химической промышленности: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3200" b="1" dirty="0" smtClean="0"/>
              <a:t>1.  </a:t>
            </a:r>
            <a:r>
              <a:rPr lang="ru-RU" sz="3200" dirty="0" err="1" smtClean="0"/>
              <a:t>Северо</a:t>
            </a:r>
            <a:r>
              <a:rPr lang="ru-RU" sz="3200" dirty="0" smtClean="0"/>
              <a:t>- Европейская</a:t>
            </a:r>
          </a:p>
          <a:p>
            <a:pPr lvl="0"/>
            <a:r>
              <a:rPr lang="ru-RU" sz="3200" dirty="0" smtClean="0"/>
              <a:t>2. Центральная</a:t>
            </a:r>
          </a:p>
          <a:p>
            <a:pPr lvl="0"/>
            <a:r>
              <a:rPr lang="ru-RU" sz="3200" dirty="0" smtClean="0"/>
              <a:t>3. </a:t>
            </a:r>
            <a:r>
              <a:rPr lang="ru-RU" sz="3200" dirty="0" err="1" smtClean="0"/>
              <a:t>Урало</a:t>
            </a:r>
            <a:r>
              <a:rPr lang="ru-RU" sz="3200" dirty="0" smtClean="0"/>
              <a:t>- Поволжская</a:t>
            </a:r>
          </a:p>
          <a:p>
            <a:pPr lvl="0"/>
            <a:r>
              <a:rPr lang="ru-RU" sz="3200" dirty="0" smtClean="0"/>
              <a:t>4. Сибирская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solidFill>
                  <a:srgbClr val="FFFF00"/>
                </a:solidFill>
              </a:rPr>
              <a:t>Основные базы химической промышленности России: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357298"/>
            <a:ext cx="3429004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C:\Users\1\Documents\Мои результаты сканирования\2009-04 (апр)\сканирование0002.jpg"/>
          <p:cNvPicPr>
            <a:picLocks/>
          </p:cNvPicPr>
          <p:nvPr/>
        </p:nvPicPr>
        <p:blipFill>
          <a:blip r:embed="rId2"/>
          <a:srcRect l="2534" t="7397" r="1754" b="4921"/>
          <a:stretch>
            <a:fillRect/>
          </a:stretch>
        </p:blipFill>
        <p:spPr bwMode="auto">
          <a:xfrm>
            <a:off x="285720" y="285728"/>
            <a:ext cx="8501122" cy="6286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Содержимое 3" descr="C:\Users\1\Documents\Мои результаты сканирования\2009-04 (апр)\сканирование0002.jpg"/>
          <p:cNvPicPr>
            <a:picLocks/>
          </p:cNvPicPr>
          <p:nvPr/>
        </p:nvPicPr>
        <p:blipFill>
          <a:blip r:embed="rId2"/>
          <a:srcRect l="2534" t="7397" r="1754" b="4921"/>
          <a:stretch>
            <a:fillRect/>
          </a:stretch>
        </p:blipFill>
        <p:spPr bwMode="auto">
          <a:xfrm>
            <a:off x="285720" y="309231"/>
            <a:ext cx="8501122" cy="6286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501158" cy="7143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584"/>
          </a:xfrm>
        </p:spPr>
        <p:txBody>
          <a:bodyPr/>
          <a:lstStyle/>
          <a:p>
            <a:pPr algn="ctr"/>
            <a:r>
              <a:rPr lang="ru-RU" dirty="0" smtClean="0"/>
              <a:t>Внимание! Проблема!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43536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Мощности химической промышленности России сейчас загружены на 15-50% в результате экономического кризиса и низкой конкурентоспособности продукции.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В отрасли почти 40% предприятий убыточны.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Другая серьезная проблема - сильный износ оборудования. Он составляет 57%, а 65% техники устарело морально и физически.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 Более 2/3 производств эксплуатируется свыше 25 лет.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Вопросы и задания для закрепления темы: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1.Чем химическая промышленность отличается от других отраслей промышленности?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2.Объясните факторы размещения ее отдельных производств.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3.Какие экологические проблемы порождены присутствием  химической промышленности?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4.Покажите на экономической карте России основные химические районы.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Каким химическим сырьём обладает Россия?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294</TotalTime>
  <Words>373</Words>
  <Application>Microsoft Office PowerPoint</Application>
  <PresentationFormat>Экран (4:3)</PresentationFormat>
  <Paragraphs>77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Бумажная</vt:lpstr>
      <vt:lpstr>Химическая промышленность России</vt:lpstr>
      <vt:lpstr>Значение  химической промышленности</vt:lpstr>
      <vt:lpstr>ЗАДАНИЕ № 1</vt:lpstr>
      <vt:lpstr>Слайд 4</vt:lpstr>
      <vt:lpstr>Отраслевой состав химической промышленности</vt:lpstr>
      <vt:lpstr>Сырьё для химической промышленности</vt:lpstr>
      <vt:lpstr>Факторы  размещения химической промышленности:</vt:lpstr>
      <vt:lpstr>Основные базы химической промышленности России:</vt:lpstr>
      <vt:lpstr>Слайд 9</vt:lpstr>
      <vt:lpstr>Слайд 10</vt:lpstr>
      <vt:lpstr>Внимание! Проблема!</vt:lpstr>
      <vt:lpstr>Слайд 12</vt:lpstr>
      <vt:lpstr>Слайд 13</vt:lpstr>
      <vt:lpstr>Вопросы и задания для закрепления темы:</vt:lpstr>
    </vt:vector>
  </TitlesOfParts>
  <Company>Моя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Химическая промышленность России</dc:title>
  <dc:creator>Компьютер</dc:creator>
  <cp:lastModifiedBy>Наталья Ружейникова</cp:lastModifiedBy>
  <cp:revision>33</cp:revision>
  <dcterms:created xsi:type="dcterms:W3CDTF">2012-02-18T07:18:31Z</dcterms:created>
  <dcterms:modified xsi:type="dcterms:W3CDTF">2017-02-05T11:49:55Z</dcterms:modified>
</cp:coreProperties>
</file>